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2" autoAdjust="0"/>
  </p:normalViewPr>
  <p:slideViewPr>
    <p:cSldViewPr snapToGrid="0">
      <p:cViewPr varScale="1">
        <p:scale>
          <a:sx n="55" d="100"/>
          <a:sy n="55" d="100"/>
        </p:scale>
        <p:origin x="108" y="4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24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3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63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2719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18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778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72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48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685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37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5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65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37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18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34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81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CAD6D-327A-4C67-9FB0-9C96F7904436}" type="datetimeFigureOut">
              <a:rPr lang="en-US" smtClean="0"/>
              <a:t>4/19/2017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8BAF9-9864-496E-A339-777A5D7CB8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2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hyperlink" Target="https://creativecommons.org/publicdomain/zero/1.0/deed.en" TargetMode="External"/><Relationship Id="rId5" Type="http://schemas.openxmlformats.org/officeDocument/2006/relationships/hyperlink" Target="https://pixabay.com/p-1182713/?no_redirect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cserver.org/m/motivation.html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License_icon-copyright-88x31.sv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publicdomain/zero/1.0/deed.en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s://www2.palomar.edu/pages/atrc/2014/05/21/tech-toolbox-myscript-mathpad/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openxmlformats.org/officeDocument/2006/relationships/image" Target="../media/image11.png"/><Relationship Id="rId4" Type="http://schemas.openxmlformats.org/officeDocument/2006/relationships/hyperlink" Target="https://creativecommons.org/licenses/by-nc-sa/2.0/" TargetMode="External"/><Relationship Id="rId9" Type="http://schemas.openxmlformats.org/officeDocument/2006/relationships/hyperlink" Target="https://creativecommons.org/licenses/by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ucalgary.ca/page/File:Crazy_Kids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2.5/ca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/2.0/" TargetMode="External"/><Relationship Id="rId4" Type="http://schemas.openxmlformats.org/officeDocument/2006/relationships/hyperlink" Target="https://www.flickr.com/photos/mrsdkrebs/726470795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23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microsoft.com/office/2007/relationships/media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6.googleusercontent.com/WZcM7VW5jOwN3F3DWFHJa9kqbWKRqqpLQlBpxp6P2THsDfNpWBN7vup_V8hPMqTbrYggcpn6EuFbhf8MqEDqOg-uwfRazlZeLGSHXTmZbWLXU3KGrDWvZiFJINwNoRq3ymanOWPso4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745" y="1580940"/>
            <a:ext cx="6750662" cy="2609383"/>
          </a:xfrm>
          <a:prstGeom prst="rect">
            <a:avLst/>
          </a:prstGeom>
          <a:solidFill>
            <a:schemeClr val="tx1"/>
          </a:solidFill>
          <a:ln w="60325" cmpd="sng">
            <a:solidFill>
              <a:schemeClr val="tx1"/>
            </a:solidFill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7803"/>
            <a:ext cx="9448800" cy="1233573"/>
          </a:xfrm>
        </p:spPr>
        <p:txBody>
          <a:bodyPr>
            <a:noAutofit/>
          </a:bodyPr>
          <a:lstStyle/>
          <a:p>
            <a:r>
              <a:rPr lang="en-US" sz="3200" dirty="0" smtClean="0"/>
              <a:t>By William </a:t>
            </a:r>
            <a:r>
              <a:rPr lang="en-US" sz="3200" dirty="0" err="1" smtClean="0"/>
              <a:t>Garske</a:t>
            </a:r>
            <a:endParaRPr lang="en-US" sz="3200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287278" y="560666"/>
            <a:ext cx="428367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  H   O  </a:t>
            </a:r>
            <a:r>
              <a:rPr kumimoji="0" lang="en-US" altLang="en-US" sz="4800" b="0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US" altLang="en-US" sz="48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 Y</a:t>
            </a:r>
            <a:endParaRPr kumimoji="0" lang="en-US" altLang="en-US" sz="1100" b="0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28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28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95788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Owner: </a:t>
            </a:r>
            <a:r>
              <a:rPr lang="en-US" b="0" i="0" u="none" strike="noStrike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Markmags</a:t>
            </a:r>
            <a:endParaRPr lang="en-US" b="0" dirty="0" smtClean="0">
              <a:effectLst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Source: </a:t>
            </a:r>
            <a:r>
              <a:rPr lang="en-US" b="0" i="0" u="sng" strike="noStrike" dirty="0" smtClean="0">
                <a:solidFill>
                  <a:srgbClr val="8BC34A"/>
                </a:solidFill>
                <a:effectLst/>
                <a:latin typeface="Arial" panose="020B0604020202020204" pitchFamily="34" charset="0"/>
                <a:hlinkClick r:id="rId5"/>
              </a:rPr>
              <a:t>https://pixabay.com/p-1182713/?no_redirect</a:t>
            </a:r>
            <a:endParaRPr lang="en-US" b="0" dirty="0" smtClean="0">
              <a:effectLst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Permission Status: CCO </a:t>
            </a:r>
            <a:r>
              <a:rPr lang="en-US" b="0" i="0" u="sng" strike="noStrike" dirty="0" smtClean="0">
                <a:solidFill>
                  <a:srgbClr val="8BC34A"/>
                </a:solidFill>
                <a:effectLst/>
                <a:latin typeface="Arial" panose="020B0604020202020204" pitchFamily="34" charset="0"/>
                <a:hlinkClick r:id="rId6"/>
              </a:rPr>
              <a:t>Public Domain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65138" y="560666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b="0" i="0" u="none" strike="noStrike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</a:rPr>
              <a:t>T   C   N   L   G </a:t>
            </a:r>
            <a:endParaRPr lang="en-US" sz="4800" b="0" dirty="0" smtClean="0">
              <a:solidFill>
                <a:schemeClr val="bg2">
                  <a:lumMod val="25000"/>
                </a:schemeClr>
              </a:solidFill>
              <a:effectLst/>
            </a:endParaRPr>
          </a:p>
          <a:p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EDU 221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25078" y="2116744"/>
            <a:ext cx="80308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And Learning Environments </a:t>
            </a:r>
            <a:endParaRPr 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Fat Boy Slim - Weapon of Choice (ouronlyhope.org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592" end="64967.875"/>
                  <p14:fade in="4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31215" y="5653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6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7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build="p"/>
      <p:bldP spid="4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Classroom Autonomy-Independence in the Classroom</a:t>
            </a:r>
          </a:p>
          <a:p>
            <a:r>
              <a:rPr lang="en-US" dirty="0" smtClean="0"/>
              <a:t>Intrinsic Motivation-Goals Driven by Yourself</a:t>
            </a:r>
          </a:p>
          <a:p>
            <a:r>
              <a:rPr lang="en-US" dirty="0" smtClean="0"/>
              <a:t>Extrinsic Motivation-Goals Driven by Others</a:t>
            </a:r>
          </a:p>
          <a:p>
            <a:endParaRPr lang="en-US" dirty="0"/>
          </a:p>
        </p:txBody>
      </p:sp>
      <p:pic>
        <p:nvPicPr>
          <p:cNvPr id="5124" name="Picture 4" descr="Motiv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553" y="3509805"/>
            <a:ext cx="4810207" cy="284603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7553" y="480993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Owner: </a:t>
            </a:r>
            <a:r>
              <a:rPr lang="en-US" dirty="0"/>
              <a:t>Nick </a:t>
            </a:r>
            <a:r>
              <a:rPr lang="en-US" dirty="0" err="1"/>
              <a:t>Youngson</a:t>
            </a:r>
            <a:endParaRPr lang="en-US" dirty="0" smtClean="0"/>
          </a:p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http://www.picserver.org/m/motivation.html</a:t>
            </a:r>
            <a:endParaRPr lang="en-US" dirty="0" smtClean="0"/>
          </a:p>
          <a:p>
            <a:r>
              <a:rPr lang="en-US" dirty="0" smtClean="0"/>
              <a:t>Permission Status: </a:t>
            </a:r>
            <a:r>
              <a:rPr lang="en-US" b="1" dirty="0">
                <a:hlinkClick r:id="rId4"/>
              </a:rPr>
              <a:t>Attribution-</a:t>
            </a:r>
            <a:r>
              <a:rPr lang="en-US" b="1" dirty="0" err="1">
                <a:hlinkClick r:id="rId4"/>
              </a:rPr>
              <a:t>ShareAlike</a:t>
            </a:r>
            <a:r>
              <a:rPr lang="en-US" b="1" dirty="0">
                <a:hlinkClick r:id="rId4"/>
              </a:rPr>
              <a:t> 3.0 </a:t>
            </a:r>
            <a:r>
              <a:rPr lang="en-US" b="1" dirty="0" err="1">
                <a:hlinkClick r:id="rId4"/>
              </a:rPr>
              <a:t>Unported</a:t>
            </a:r>
            <a:endParaRPr lang="en-US" b="1" dirty="0"/>
          </a:p>
          <a:p>
            <a:r>
              <a:rPr lang="en-US" b="1" dirty="0" smtClean="0"/>
              <a:t>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2814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Mistakes and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2908" y="2717267"/>
            <a:ext cx="8130939" cy="3291840"/>
          </a:xfrm>
        </p:spPr>
        <p:txBody>
          <a:bodyPr>
            <a:normAutofit fontScale="92500"/>
          </a:bodyPr>
          <a:lstStyle/>
          <a:p>
            <a:r>
              <a:rPr lang="en-US" u="sng" dirty="0"/>
              <a:t>Mistakes</a:t>
            </a:r>
            <a:r>
              <a:rPr lang="en-US" dirty="0"/>
              <a:t> are made when </a:t>
            </a:r>
            <a:r>
              <a:rPr lang="en-US" u="sng" dirty="0" smtClean="0"/>
              <a:t>students are able to </a:t>
            </a:r>
            <a:r>
              <a:rPr lang="en-US" u="sng" dirty="0"/>
              <a:t>answer a question appropriately</a:t>
            </a:r>
            <a:r>
              <a:rPr lang="en-US" dirty="0"/>
              <a:t> when someone </a:t>
            </a:r>
            <a:r>
              <a:rPr lang="en-US" dirty="0" smtClean="0"/>
              <a:t>else </a:t>
            </a:r>
            <a:r>
              <a:rPr lang="en-US" dirty="0"/>
              <a:t>points </a:t>
            </a:r>
            <a:r>
              <a:rPr lang="en-US" dirty="0" smtClean="0"/>
              <a:t>out </a:t>
            </a:r>
            <a:r>
              <a:rPr lang="en-US" dirty="0"/>
              <a:t>what is wrong.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Errors are made when </a:t>
            </a:r>
            <a:r>
              <a:rPr lang="en-US" dirty="0"/>
              <a:t>he or she gives an incorrect solution that cannot independently be changed to a correct answer after someone else points out what is </a:t>
            </a:r>
            <a:r>
              <a:rPr lang="en-US" dirty="0" smtClean="0"/>
              <a:t>wrong.</a:t>
            </a:r>
          </a:p>
          <a:p>
            <a:pPr marL="914400" lvl="2" indent="0">
              <a:buNone/>
            </a:pPr>
            <a:r>
              <a:rPr lang="en-US" dirty="0" smtClean="0"/>
              <a:t>									     </a:t>
            </a:r>
            <a:endParaRPr lang="en-US" sz="6600" dirty="0"/>
          </a:p>
        </p:txBody>
      </p:sp>
      <p:sp>
        <p:nvSpPr>
          <p:cNvPr id="4" name="Rectangle 3"/>
          <p:cNvSpPr/>
          <p:nvPr/>
        </p:nvSpPr>
        <p:spPr>
          <a:xfrm>
            <a:off x="10293847" y="3721210"/>
            <a:ext cx="11128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A+</a:t>
            </a:r>
            <a:endParaRPr lang="en-US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2274647"/>
      </p:ext>
    </p:extLst>
  </p:cSld>
  <p:clrMapOvr>
    <a:masterClrMapping/>
  </p:clrMapOvr>
  <p:transition spd="slow" advClick="0" advTm="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3" y="551493"/>
            <a:ext cx="8610600" cy="1293028"/>
          </a:xfrm>
        </p:spPr>
        <p:txBody>
          <a:bodyPr/>
          <a:lstStyle/>
          <a:p>
            <a:r>
              <a:rPr lang="en-US" dirty="0" smtClean="0"/>
              <a:t>A Little Bit of That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354" y="5720928"/>
            <a:ext cx="10820400" cy="9963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Copr</a:t>
            </a:r>
            <a:r>
              <a:rPr lang="en-US" dirty="0" smtClean="0"/>
              <a:t>. 2017 William </a:t>
            </a:r>
            <a:r>
              <a:rPr lang="en-US" dirty="0" err="1" smtClean="0"/>
              <a:t>Garske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Music By </a:t>
            </a:r>
            <a:r>
              <a:rPr lang="en-US" dirty="0" err="1" smtClean="0"/>
              <a:t>Fatboy</a:t>
            </a:r>
            <a:r>
              <a:rPr lang="en-US" dirty="0" smtClean="0"/>
              <a:t> Slim “Weapon of Choice”</a:t>
            </a:r>
          </a:p>
          <a:p>
            <a:pPr marL="0" indent="0">
              <a:buNone/>
            </a:pPr>
            <a:r>
              <a:rPr lang="en-US" dirty="0" smtClean="0"/>
              <a:t>This PowerPoint is Licensed Under </a:t>
            </a:r>
            <a:r>
              <a:rPr lang="en-US" b="1" dirty="0">
                <a:hlinkClick r:id="rId2"/>
              </a:rPr>
              <a:t>Attribution 4.0 </a:t>
            </a:r>
            <a:r>
              <a:rPr lang="en-US" b="1" dirty="0" smtClean="0">
                <a:hlinkClick r:id="rId2"/>
              </a:rPr>
              <a:t>International</a:t>
            </a:r>
            <a:r>
              <a:rPr lang="en-US" b="1" dirty="0" smtClean="0"/>
              <a:t> for </a:t>
            </a:r>
            <a:r>
              <a:rPr lang="en-US" b="1" u="sng" dirty="0" smtClean="0"/>
              <a:t>Public Domain</a:t>
            </a:r>
            <a:endParaRPr lang="en-US" u="sng" dirty="0"/>
          </a:p>
        </p:txBody>
      </p:sp>
      <p:pic>
        <p:nvPicPr>
          <p:cNvPr id="4" name="Picture 2" descr="Block Spring 2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554" y="1844521"/>
            <a:ext cx="4331675" cy="40892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919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0900" y="578843"/>
            <a:ext cx="5410200" cy="1293028"/>
          </a:xfrm>
        </p:spPr>
        <p:txBody>
          <a:bodyPr/>
          <a:lstStyle/>
          <a:p>
            <a:r>
              <a:rPr lang="en-US" dirty="0" smtClean="0"/>
              <a:t>What I Learned???</a:t>
            </a:r>
            <a:endParaRPr lang="en-US" dirty="0"/>
          </a:p>
        </p:txBody>
      </p:sp>
      <p:pic>
        <p:nvPicPr>
          <p:cNvPr id="2050" name="Picture 2" descr="https://lh6.googleusercontent.com/6OtLxCJ4HbVnMl418apOmuramZX_PzGY_cIIdKjEK-BStTYheWEIMTjPvfzyyBVAW3rJN85mVKlZgK0p_GoNN43reDP4SNZK5B_bQr-5cDeRKovI53o0a4KFuLYagfJEtAY2YZoA4d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216" y="2464903"/>
            <a:ext cx="7169427" cy="181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49216" y="4621490"/>
            <a:ext cx="9594574" cy="2236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Owner: </a:t>
            </a:r>
            <a:r>
              <a:rPr lang="en-US" b="0" i="0" u="none" strike="noStrike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User:ZyMOS</a:t>
            </a:r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endParaRPr lang="en-US" b="0" dirty="0" smtClean="0">
              <a:effectLst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Source: </a:t>
            </a:r>
            <a:r>
              <a:rPr lang="en-US" b="0" i="0" u="sng" strike="noStrike" dirty="0" smtClean="0">
                <a:solidFill>
                  <a:srgbClr val="8BC34A"/>
                </a:solidFill>
                <a:effectLst/>
                <a:latin typeface="Arial" panose="020B0604020202020204" pitchFamily="34" charset="0"/>
                <a:hlinkClick r:id="rId3"/>
              </a:rPr>
              <a:t>https://commons.wikimedia.org/wiki/File:License_icon-copyright-88x31.svg</a:t>
            </a:r>
            <a:endParaRPr lang="en-US" b="0" dirty="0" smtClean="0">
              <a:effectLst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Permission Status: CCO </a:t>
            </a:r>
            <a:r>
              <a:rPr lang="en-US" b="0" i="0" u="sng" strike="noStrike" dirty="0" smtClean="0">
                <a:solidFill>
                  <a:srgbClr val="8BC34A"/>
                </a:solidFill>
                <a:effectLst/>
                <a:latin typeface="Arial" panose="020B0604020202020204" pitchFamily="34" charset="0"/>
                <a:hlinkClick r:id="rId4"/>
              </a:rPr>
              <a:t>Public Domain</a:t>
            </a:r>
            <a:endParaRPr lang="en-US" b="0" dirty="0" smtClean="0">
              <a:effectLst/>
            </a:endParaRPr>
          </a:p>
          <a:p>
            <a:pPr>
              <a:spcAft>
                <a:spcPts val="1600"/>
              </a:spcAft>
            </a:pPr>
            <a:r>
              <a:rPr lang="en-US" b="0" dirty="0" smtClean="0">
                <a:effectLst/>
              </a:rPr>
              <a:t/>
            </a:r>
            <a:br>
              <a:rPr lang="en-US" b="0" dirty="0" smtClean="0">
                <a:effectLst/>
              </a:rPr>
            </a:b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971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 smtClean="0">
                <a:effectLst/>
              </a:rPr>
              <a:t> 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1020417" y="4810540"/>
            <a:ext cx="1696278" cy="6376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6200000">
            <a:off x="-365544" y="4238203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THIS!!!</a:t>
            </a:r>
            <a:endParaRPr lang="en-US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232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1000">
        <p15:prstTrans prst="crush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398222" y="2314395"/>
            <a:ext cx="3100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App Presentations</a:t>
            </a:r>
            <a:endParaRPr lang="en-US" sz="2400" b="1" u="sn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ThIS</a:t>
            </a:r>
            <a:r>
              <a:rPr lang="en-US" dirty="0" smtClean="0"/>
              <a:t>!!!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39718" y="3025096"/>
            <a:ext cx="38111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chemeClr val="accent1"/>
                </a:solidFill>
              </a:rPr>
              <a:t>THAT!!!</a:t>
            </a:r>
            <a:endParaRPr lang="en-US" sz="6600" b="1" dirty="0">
              <a:solidFill>
                <a:schemeClr val="accent1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2895600" y="3195239"/>
            <a:ext cx="1696278" cy="6376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https://lh3.googleusercontent.com/1RfA4lmjpTFCcIupjetqw9ZPM5mtWEhWiHGKEjal38-1WL2xj1SI6Zff2yLurS155YyUBw4Ejy3rZBAG9L9W60G6JXNj-hEmryi1LKnROOLguEdTQB6U-3-MTPSwv0BEC78r-tf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61" y="2934168"/>
            <a:ext cx="2772887" cy="280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0249" y="5922422"/>
            <a:ext cx="106250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Owner: David Gray</a:t>
            </a:r>
          </a:p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https://www2.palomar.edu/pages/atrc/2014/05/21/tech-toolbox-myscript-mathpad/</a:t>
            </a:r>
            <a:endParaRPr lang="en-US" dirty="0" smtClean="0"/>
          </a:p>
          <a:p>
            <a:r>
              <a:rPr lang="en-US" dirty="0" smtClean="0"/>
              <a:t>Permission Status: Used with </a:t>
            </a:r>
            <a:r>
              <a:rPr lang="en-US" dirty="0">
                <a:hlinkClick r:id="rId4"/>
              </a:rPr>
              <a:t>Attribution-</a:t>
            </a:r>
            <a:r>
              <a:rPr lang="en-US" dirty="0" err="1">
                <a:hlinkClick r:id="rId4"/>
              </a:rPr>
              <a:t>NonCommercial</a:t>
            </a:r>
            <a:r>
              <a:rPr lang="en-US" dirty="0">
                <a:hlinkClick r:id="rId4"/>
              </a:rPr>
              <a:t>-</a:t>
            </a:r>
            <a:r>
              <a:rPr lang="en-US" dirty="0" err="1">
                <a:hlinkClick r:id="rId4"/>
              </a:rPr>
              <a:t>ShareAlike</a:t>
            </a:r>
            <a:r>
              <a:rPr lang="en-US" dirty="0">
                <a:hlinkClick r:id="rId4"/>
              </a:rPr>
              <a:t> 2.0 Generic</a:t>
            </a:r>
            <a:endParaRPr lang="en-US" dirty="0"/>
          </a:p>
          <a:p>
            <a:endParaRPr lang="en-US" dirty="0"/>
          </a:p>
        </p:txBody>
      </p:sp>
      <p:pic>
        <p:nvPicPr>
          <p:cNvPr id="3076" name="Picture 4" descr="IMG_2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761" y="1801291"/>
            <a:ext cx="5958047" cy="437724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 rot="16200000">
            <a:off x="654222" y="1855550"/>
            <a:ext cx="1508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THIS!!!</a:t>
            </a:r>
            <a:endParaRPr lang="en-US" sz="3600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1582615"/>
            <a:ext cx="12192001" cy="52753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7313" y="829551"/>
            <a:ext cx="2895600" cy="1220094"/>
          </a:xfrm>
          <a:prstGeom prst="rect">
            <a:avLst/>
          </a:prstGeom>
        </p:spPr>
      </p:pic>
      <p:pic>
        <p:nvPicPr>
          <p:cNvPr id="3078" name="Picture 6" descr="Image result for mike muir educato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339" y="919087"/>
            <a:ext cx="4303871" cy="5189962"/>
          </a:xfrm>
          <a:prstGeom prst="rect">
            <a:avLst/>
          </a:prstGeom>
          <a:noFill/>
          <a:ln w="349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8717" y="2441156"/>
            <a:ext cx="4964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The </a:t>
            </a:r>
            <a:r>
              <a:rPr lang="en-US" sz="4400" b="1" u="sng" dirty="0" smtClean="0"/>
              <a:t>Mike Muir</a:t>
            </a:r>
            <a:r>
              <a:rPr lang="en-US" sz="4400" b="1" dirty="0" smtClean="0"/>
              <a:t>!!!</a:t>
            </a:r>
            <a:endParaRPr lang="en-US" sz="4400" b="1" dirty="0"/>
          </a:p>
        </p:txBody>
      </p:sp>
      <p:sp>
        <p:nvSpPr>
          <p:cNvPr id="15" name="Rectangle 14"/>
          <p:cNvSpPr/>
          <p:nvPr/>
        </p:nvSpPr>
        <p:spPr>
          <a:xfrm>
            <a:off x="-1" y="5957888"/>
            <a:ext cx="118129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Owner: Samantha Warren</a:t>
            </a:r>
            <a:endParaRPr lang="en-US" b="0" dirty="0" smtClean="0">
              <a:effectLst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Source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: https://mainedoenews.net/2015/01/22/mike-muir-joins-maine-doe-as-learning-through-technology-director/ </a:t>
            </a:r>
            <a:endParaRPr lang="en-US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b="0" i="0" u="none" strike="noStrike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Permission Status: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hlinkClick r:id="rId9"/>
              </a:rPr>
              <a:t>Attribution-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hlinkClick r:id="rId9"/>
              </a:rPr>
              <a:t>ShareAlike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hlinkClick r:id="rId9"/>
              </a:rPr>
              <a:t> 3.0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hlinkClick r:id="rId9"/>
              </a:rPr>
              <a:t>Unported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38" y="2400314"/>
            <a:ext cx="5297831" cy="168457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6200000">
            <a:off x="-365544" y="4238203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THIS!!!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095628" y="4155001"/>
            <a:ext cx="23711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chemeClr val="accent1"/>
                </a:solidFill>
              </a:rPr>
              <a:t>THAT!!!</a:t>
            </a:r>
            <a:endParaRPr lang="en-US" sz="5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40584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000"/>
                            </p:stCondLst>
                            <p:childTnLst>
                              <p:par>
                                <p:cTn id="93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1" grpId="0"/>
      <p:bldP spid="15" grpId="0"/>
      <p:bldP spid="20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081" y="580288"/>
            <a:ext cx="7464530" cy="587746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36408" y="1441081"/>
            <a:ext cx="821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</a:t>
            </a:r>
            <a:endParaRPr lang="en-U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930" y="3011188"/>
            <a:ext cx="5966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endParaRPr lang="en-U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5204" y="4672735"/>
            <a:ext cx="54053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</a:t>
            </a:r>
            <a:endParaRPr lang="en-US" sz="6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6638" y="1395362"/>
            <a:ext cx="3357009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u="sng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</a:t>
            </a:r>
            <a:r>
              <a:rPr lang="en-US" sz="5400" u="sng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aningful</a:t>
            </a:r>
            <a:endParaRPr lang="en-US" sz="5400" u="sng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sz="5400" u="sng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sz="5400" u="sng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</a:t>
            </a:r>
            <a:r>
              <a:rPr lang="en-US" sz="5400" u="sng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gaged</a:t>
            </a:r>
            <a:endParaRPr lang="en-US" sz="5400" u="sng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endParaRPr lang="en-US" sz="5400" u="sng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en-US" sz="5400" u="sng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earning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5204" y="6065778"/>
            <a:ext cx="926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Owner: University of Calgary students, staff and faculty</a:t>
            </a:r>
          </a:p>
          <a:p>
            <a:r>
              <a:rPr lang="en-US" sz="1200" dirty="0" smtClean="0"/>
              <a:t>Source: </a:t>
            </a:r>
            <a:r>
              <a:rPr lang="en-US" sz="1200" dirty="0" smtClean="0">
                <a:hlinkClick r:id="rId3"/>
              </a:rPr>
              <a:t>http://wiki.ucalgary.ca/page/File:Crazy_Kids.jpg</a:t>
            </a:r>
            <a:endParaRPr lang="en-US" sz="1200" dirty="0" smtClean="0"/>
          </a:p>
          <a:p>
            <a:r>
              <a:rPr lang="en-US" sz="1200" dirty="0" smtClean="0"/>
              <a:t>Permission Status: </a:t>
            </a:r>
            <a:r>
              <a:rPr lang="en-US" sz="1200" b="1" dirty="0" smtClean="0">
                <a:hlinkClick r:id="rId4"/>
              </a:rPr>
              <a:t>Attribution-</a:t>
            </a:r>
            <a:r>
              <a:rPr lang="en-US" sz="1200" b="1" dirty="0" err="1" smtClean="0">
                <a:hlinkClick r:id="rId4"/>
              </a:rPr>
              <a:t>ShareAlike</a:t>
            </a:r>
            <a:r>
              <a:rPr lang="en-US" sz="1200" b="1" dirty="0" smtClean="0">
                <a:hlinkClick r:id="rId4"/>
              </a:rPr>
              <a:t> </a:t>
            </a:r>
            <a:r>
              <a:rPr lang="en-US" sz="1200" b="1" dirty="0">
                <a:hlinkClick r:id="rId4"/>
              </a:rPr>
              <a:t>2.5 Canada</a:t>
            </a:r>
            <a:r>
              <a:rPr lang="en-US" sz="1200" b="1" dirty="0"/>
              <a:t> 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845871" y="3011188"/>
            <a:ext cx="1816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FF0000"/>
                </a:solidFill>
              </a:rPr>
              <a:t>Don’t Forget a Little Bit of That!!!</a:t>
            </a:r>
            <a:endParaRPr lang="en-US" sz="2800" u="sng" dirty="0">
              <a:solidFill>
                <a:srgbClr val="FF0000"/>
              </a:solidFill>
            </a:endParaRPr>
          </a:p>
        </p:txBody>
      </p:sp>
      <p:sp>
        <p:nvSpPr>
          <p:cNvPr id="12" name="Bent-Up Arrow 11"/>
          <p:cNvSpPr/>
          <p:nvPr/>
        </p:nvSpPr>
        <p:spPr>
          <a:xfrm flipH="1" flipV="1">
            <a:off x="3253154" y="3798277"/>
            <a:ext cx="592716" cy="22217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53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1000">
        <p14:warp dir="in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 uiExpand="1" build="allAtOnce"/>
      <p:bldP spid="10" grpId="0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0489" y="2743201"/>
            <a:ext cx="4484076" cy="304213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 smtClean="0"/>
              <a:t>Visualization</a:t>
            </a:r>
          </a:p>
          <a:p>
            <a:pPr marL="0" indent="0" algn="ctr">
              <a:buNone/>
            </a:pPr>
            <a:r>
              <a:rPr lang="en-US" sz="4000" dirty="0" smtClean="0"/>
              <a:t> </a:t>
            </a:r>
            <a:r>
              <a:rPr lang="en-US" sz="4000" dirty="0"/>
              <a:t>(closing your eyes and imagining what is being there</a:t>
            </a:r>
            <a:r>
              <a:rPr lang="en-US" sz="4000" dirty="0" smtClean="0"/>
              <a:t>) 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273646" y="1033027"/>
            <a:ext cx="11715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HOW TO TEACH A VISUAL LEARNER</a:t>
            </a:r>
            <a:endParaRPr lang="en-U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855" y="2660223"/>
            <a:ext cx="4827344" cy="33223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855" y="2554715"/>
            <a:ext cx="5244612" cy="30369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1747" y="2554715"/>
            <a:ext cx="5361560" cy="252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64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6 0.00255 C 0.17161 0.00255 0.31679 0.16644 0.31679 0.36898 C 0.31679 0.57083 0.17161 0.73588 -0.00716 0.73588 C -0.18594 0.73588 -0.33073 0.57083 -0.33073 0.36898 C -0.33073 0.16644 -0.18594 0.00255 -0.00716 0.00255 Z " pathEditMode="relative" rAng="0" ptsTypes="AAAAA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C 0.21106 -1.11111E-6 0.38216 0.16204 0.38216 0.36158 C 0.38216 0.56111 0.21106 0.72361 3.125E-6 0.72361 C -0.21029 0.72361 -0.3806 0.56111 -0.3806 0.36158 C -0.3806 0.16204 -0.21029 -1.11111E-6 3.125E-6 -1.11111E-6 Z " pathEditMode="relative" rAng="0" ptsTypes="AAAAA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C 0.23528 -1.11111E-6 0.4263 0.14491 0.4263 0.32338 C 0.4263 0.50162 0.23528 0.64676 3.125E-6 0.64676 C -0.23555 0.64676 -0.42604 0.50162 -0.42604 0.32338 C -0.42604 0.14491 -0.23555 -1.11111E-6 3.125E-6 -1.11111E-6 Z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3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11111E-6 C 0.15625 -1.11111E-6 0.28346 0.15394 0.28346 0.34375 C 0.28346 0.53357 0.15625 0.68773 3.125E-6 0.68773 C -0.15651 0.68773 -0.28334 0.53357 -0.28334 0.34375 C -0.28334 0.15394 -0.15651 -1.11111E-6 3.125E-6 -1.11111E-6 Z " pathEditMode="relative" rAng="0" ptsTypes="AAAAA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2" presetClass="exit" presetSubtype="4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build="p"/>
      <p:bldP spid="6" grpId="1" build="allAtOnce"/>
      <p:bldP spid="6" grpId="2" build="allAtOnce"/>
      <p:bldP spid="6" grpId="3" build="allAtOnce"/>
      <p:bldP spid="6" grpId="4" build="allAtOnce"/>
      <p:bldP spid="6" grpId="5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0616" y="676450"/>
            <a:ext cx="8610600" cy="1293028"/>
          </a:xfrm>
        </p:spPr>
        <p:txBody>
          <a:bodyPr/>
          <a:lstStyle/>
          <a:p>
            <a:pPr algn="ctr"/>
            <a:r>
              <a:rPr lang="en-US" dirty="0" smtClean="0"/>
              <a:t>How TO Build </a:t>
            </a:r>
            <a:r>
              <a:rPr lang="en-US" dirty="0" err="1" smtClean="0"/>
              <a:t>WeBsiteS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5916" y="2354112"/>
            <a:ext cx="4014868" cy="25477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833554" y="1507813"/>
            <a:ext cx="1319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/>
              <a:t>Wix</a:t>
            </a:r>
            <a:endParaRPr lang="en-US" sz="5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722" y="5077000"/>
            <a:ext cx="5298459" cy="1781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7965" y="5675112"/>
            <a:ext cx="3111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Google Sites</a:t>
            </a:r>
            <a:endParaRPr lang="en-US" sz="32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517" y="2168337"/>
            <a:ext cx="4000129" cy="263410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707965" y="1324168"/>
            <a:ext cx="3165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Wikispaces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71559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600"/>
                            </p:stCondLst>
                            <p:childTnLst>
                              <p:par>
                                <p:cTn id="4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Room Arrangement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Separate Desks on Test Days</a:t>
            </a:r>
          </a:p>
          <a:p>
            <a:r>
              <a:rPr lang="en-US" dirty="0" smtClean="0"/>
              <a:t>Be Organized for Proper Communication with Students</a:t>
            </a:r>
          </a:p>
          <a:p>
            <a:r>
              <a:rPr lang="en-US" dirty="0" smtClean="0"/>
              <a:t>Place Desk in Back of Room to Monitor Students’ Laptops-Walk Around Room to Make Sure Students are on Task.</a:t>
            </a:r>
            <a:endParaRPr lang="en-US" dirty="0"/>
          </a:p>
        </p:txBody>
      </p:sp>
      <p:pic>
        <p:nvPicPr>
          <p:cNvPr id="4098" name="Picture 2" descr="https://lh4.googleusercontent.com/ipJwSAYxqQk5gz9yqTSkfcSDGWR7gUWOqDYXJvHZxzCx61KWB8xGu1VusyEFNN5ptDfw-75idOLMMU9POC8CocMudd97PFx6jR2W0elcu4bRTK2wwJXsUsJ_9hjFinE_yu5B9y--G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0613"/>
            <a:ext cx="6000750" cy="416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7852" y="2634997"/>
            <a:ext cx="3657600" cy="3143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25054" y="3361091"/>
            <a:ext cx="15357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4026876" y="838379"/>
            <a:ext cx="4730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EASY MATH</a:t>
            </a:r>
            <a:endParaRPr lang="en-US" sz="4400" dirty="0"/>
          </a:p>
        </p:txBody>
      </p:sp>
      <p:sp>
        <p:nvSpPr>
          <p:cNvPr id="8" name="Rectangle 7"/>
          <p:cNvSpPr/>
          <p:nvPr/>
        </p:nvSpPr>
        <p:spPr>
          <a:xfrm>
            <a:off x="7200900" y="5576816"/>
            <a:ext cx="6096000" cy="1769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600"/>
              </a:spcAft>
            </a:pPr>
            <a:r>
              <a:rPr lang="en-US" sz="1100" b="0" i="0" u="none" strike="noStrike" dirty="0" smtClean="0">
                <a:solidFill>
                  <a:srgbClr val="000000"/>
                </a:solidFill>
                <a:effectLst/>
                <a:latin typeface="Playfair Display"/>
              </a:rPr>
              <a:t>Owner: Denise Krebs</a:t>
            </a:r>
            <a:endParaRPr lang="en-US" sz="1100" b="0" dirty="0" smtClean="0">
              <a:effectLst/>
            </a:endParaRPr>
          </a:p>
          <a:p>
            <a:pPr>
              <a:spcAft>
                <a:spcPts val="1600"/>
              </a:spcAft>
            </a:pPr>
            <a:r>
              <a:rPr lang="en-US" sz="1100" b="0" i="0" u="none" strike="noStrike" dirty="0" smtClean="0">
                <a:solidFill>
                  <a:srgbClr val="000000"/>
                </a:solidFill>
                <a:effectLst/>
                <a:latin typeface="Playfair Display"/>
              </a:rPr>
              <a:t>Source: </a:t>
            </a:r>
            <a:r>
              <a:rPr lang="en-US" sz="1100" b="0" i="0" u="sng" strike="noStrike" dirty="0" smtClean="0">
                <a:solidFill>
                  <a:srgbClr val="01AFD1"/>
                </a:solidFill>
                <a:effectLst/>
                <a:latin typeface="Playfair Display"/>
                <a:hlinkClick r:id="rId4"/>
              </a:rPr>
              <a:t>https://www.flickr.com/photos/mrsdkrebs/7264707952</a:t>
            </a:r>
            <a:endParaRPr lang="en-US" sz="1100" b="0" dirty="0" smtClean="0">
              <a:effectLst/>
            </a:endParaRPr>
          </a:p>
          <a:p>
            <a:pPr>
              <a:spcAft>
                <a:spcPts val="1600"/>
              </a:spcAft>
            </a:pPr>
            <a:r>
              <a:rPr lang="en-US" sz="1100" b="0" i="0" u="none" strike="noStrike" dirty="0" smtClean="0">
                <a:solidFill>
                  <a:srgbClr val="000000"/>
                </a:solidFill>
                <a:effectLst/>
                <a:latin typeface="Playfair Display"/>
              </a:rPr>
              <a:t>Permission Status: </a:t>
            </a:r>
            <a:r>
              <a:rPr lang="en-US" sz="1100" b="0" i="0" u="sng" strike="noStrike" dirty="0" smtClean="0">
                <a:solidFill>
                  <a:srgbClr val="01AFD1"/>
                </a:solidFill>
                <a:effectLst/>
                <a:latin typeface="Playfair Display"/>
                <a:hlinkClick r:id="rId5"/>
              </a:rPr>
              <a:t>Attribution 2.0 Generic</a:t>
            </a:r>
            <a:r>
              <a:rPr lang="en-US" sz="1100" b="0" i="0" u="none" strike="noStrike" dirty="0" smtClean="0">
                <a:solidFill>
                  <a:srgbClr val="000000"/>
                </a:solidFill>
                <a:effectLst/>
                <a:latin typeface="Playfair Display"/>
              </a:rPr>
              <a:t> </a:t>
            </a:r>
            <a:endParaRPr lang="en-US" sz="1100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147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xit" presetSubtype="1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1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xit" presetSubtype="10" fill="hold" grpId="0" nodeType="click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COmiC</a:t>
            </a:r>
            <a:r>
              <a:rPr lang="en-US" dirty="0" smtClean="0"/>
              <a:t> Life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195" y="1594751"/>
            <a:ext cx="3895725" cy="4848225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4588" y="1858520"/>
            <a:ext cx="6627154" cy="4366434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  <p:pic>
        <p:nvPicPr>
          <p:cNvPr id="7" name="Will Mitc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82460" y="8012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9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Click="0" advTm="5000">
        <p14:shred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342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GarageBand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9383" y="2635870"/>
            <a:ext cx="2424147" cy="4024125"/>
          </a:xfrm>
        </p:spPr>
        <p:txBody>
          <a:bodyPr/>
          <a:lstStyle/>
          <a:p>
            <a:r>
              <a:rPr lang="en-US" dirty="0" smtClean="0"/>
              <a:t>Characteristics of a Good Teacher</a:t>
            </a:r>
            <a:endParaRPr lang="en-US" dirty="0"/>
          </a:p>
        </p:txBody>
      </p:sp>
      <p:pic>
        <p:nvPicPr>
          <p:cNvPr id="4" name="Will Mitc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1002" y="2034764"/>
            <a:ext cx="5875092" cy="4625231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6" name="TextBox 5"/>
          <p:cNvSpPr txBox="1"/>
          <p:nvPr/>
        </p:nvSpPr>
        <p:spPr>
          <a:xfrm rot="16200000">
            <a:off x="-365544" y="4238203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THIS!!!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188830">
            <a:off x="1733612" y="4238203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THAT!!!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43565" y="2477957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THIS!!!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450395" y="1841314"/>
            <a:ext cx="910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THAT!!!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 rot="8015483">
            <a:off x="539501" y="2198083"/>
            <a:ext cx="20649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solidFill>
                  <a:schemeClr val="accent1"/>
                </a:solidFill>
              </a:rPr>
              <a:t>THIS!!!</a:t>
            </a:r>
            <a:endParaRPr lang="en-US" sz="54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5400000">
            <a:off x="9787528" y="4616085"/>
            <a:ext cx="2125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THAT!!!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5553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u="sng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HUMOR</a:t>
            </a:r>
            <a:r>
              <a:rPr lang="en-US" sz="6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!!! </a:t>
            </a:r>
          </a:p>
          <a:p>
            <a:pPr algn="ctr"/>
            <a:r>
              <a:rPr lang="en-US" sz="60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NO SARCASM!</a:t>
            </a:r>
            <a:endParaRPr lang="en-US" sz="60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51232" y="243226"/>
            <a:ext cx="6465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1"/>
                </a:solidFill>
              </a:rPr>
              <a:t>Mitch says, “Need a little bit of </a:t>
            </a:r>
            <a:r>
              <a:rPr lang="en-US" sz="2800" u="sng" dirty="0" smtClean="0">
                <a:solidFill>
                  <a:schemeClr val="accent1"/>
                </a:solidFill>
              </a:rPr>
              <a:t>THAT</a:t>
            </a:r>
            <a:r>
              <a:rPr lang="en-US" sz="2800" dirty="0" smtClean="0">
                <a:solidFill>
                  <a:schemeClr val="accent1"/>
                </a:solidFill>
              </a:rPr>
              <a:t>!!!”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15" name="Left Arrow 14"/>
          <p:cNvSpPr/>
          <p:nvPr/>
        </p:nvSpPr>
        <p:spPr>
          <a:xfrm>
            <a:off x="5361195" y="348488"/>
            <a:ext cx="538086" cy="3679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Fat Boy Slim - Weapon of Choice (ouronlyhope.org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122868" end="203203.875"/>
                  <p14:fade in="4250" out="5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13485" y="6002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47042"/>
      </p:ext>
    </p:extLst>
  </p:cSld>
  <p:clrMapOvr>
    <a:masterClrMapping/>
  </p:clrMapOvr>
  <p:transition spd="slow" advClick="0" advTm="47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4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000"/>
                            </p:stCondLst>
                            <p:childTnLst>
                              <p:par>
                                <p:cTn id="74" presetID="1" presetClass="mediacall" presetSubtype="0" fill="hold" nodeType="afterEffect">
                                  <p:stCondLst>
                                    <p:cond delay="3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 showWhenStopped="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 animBg="1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627</TotalTime>
  <Words>363</Words>
  <Application>Microsoft Office PowerPoint</Application>
  <PresentationFormat>Widescreen</PresentationFormat>
  <Paragraphs>94</Paragraphs>
  <Slides>12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Century Gothic</vt:lpstr>
      <vt:lpstr>Playfair Display</vt:lpstr>
      <vt:lpstr>Vapor Trail</vt:lpstr>
      <vt:lpstr>EDU 221</vt:lpstr>
      <vt:lpstr>What I Learned???</vt:lpstr>
      <vt:lpstr>ThIS!!!</vt:lpstr>
      <vt:lpstr>PowerPoint Presentation</vt:lpstr>
      <vt:lpstr>PowerPoint Presentation</vt:lpstr>
      <vt:lpstr>How TO Build WeBsiteS</vt:lpstr>
      <vt:lpstr>Room Arrangement</vt:lpstr>
      <vt:lpstr>COmiC Life</vt:lpstr>
      <vt:lpstr>GarageBand</vt:lpstr>
      <vt:lpstr>Definitions</vt:lpstr>
      <vt:lpstr>Mistakes and Errors</vt:lpstr>
      <vt:lpstr>A Little Bit of That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 221</dc:title>
  <dc:creator>William</dc:creator>
  <cp:lastModifiedBy>William</cp:lastModifiedBy>
  <cp:revision>58</cp:revision>
  <dcterms:created xsi:type="dcterms:W3CDTF">2017-04-19T19:52:57Z</dcterms:created>
  <dcterms:modified xsi:type="dcterms:W3CDTF">2017-04-20T06:20:22Z</dcterms:modified>
</cp:coreProperties>
</file>